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57" r:id="rId4"/>
    <p:sldId id="283" r:id="rId5"/>
    <p:sldId id="258" r:id="rId6"/>
    <p:sldId id="285" r:id="rId7"/>
    <p:sldId id="286" r:id="rId8"/>
    <p:sldId id="288" r:id="rId9"/>
    <p:sldId id="289" r:id="rId10"/>
    <p:sldId id="282" r:id="rId11"/>
    <p:sldId id="290" r:id="rId12"/>
    <p:sldId id="284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8288000" cy="10287000"/>
  <p:notesSz cx="6858000" cy="9144000"/>
  <p:embeddedFontLst>
    <p:embeddedFont>
      <p:font typeface="Aileron Regular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heque" panose="020B0604020202020204" charset="0"/>
      <p:regular r:id="rId27"/>
    </p:embeddedFont>
    <p:embeddedFont>
      <p:font typeface="Loubag SemiBold" panose="020B0604020202020204" charset="0"/>
      <p:regular r:id="rId28"/>
    </p:embeddedFont>
    <p:embeddedFont>
      <p:font typeface="Loubag SemiBold Bold" panose="020B0604020202020204" charset="0"/>
      <p:regular r:id="rId29"/>
    </p:embeddedFont>
    <p:embeddedFont>
      <p:font typeface="Malgun Gothic" panose="020B0503020000020004" pitchFamily="34" charset="-127"/>
      <p:regular r:id="rId30"/>
      <p:bold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oppins Bold" panose="00000800000000000000" charset="0"/>
      <p:regular r:id="rId36"/>
    </p:embeddedFont>
    <p:embeddedFont>
      <p:font typeface="Poppins ExtraBold" panose="00000900000000000000" pitchFamily="2" charset="0"/>
      <p:regular r:id="rId37"/>
      <p:bold r:id="rId38"/>
      <p:boldItalic r:id="rId39"/>
    </p:embeddedFont>
    <p:embeddedFont>
      <p:font typeface="Poppins ExtraBold Bold" panose="020B0604020202020204" charset="0"/>
      <p:regular r:id="rId40"/>
    </p:embeddedFont>
    <p:embeddedFont>
      <p:font typeface="Poppins Medium" panose="00000600000000000000" pitchFamily="2" charset="0"/>
      <p:regular r:id="rId41"/>
      <p:italic r:id="rId42"/>
    </p:embeddedFont>
    <p:embeddedFont>
      <p:font typeface="Poppins Medium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33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A00BF-9A70-40F6-9E18-A1DF674108B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409D-7028-498B-AF0A-692DCC596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0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svg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sv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2.sv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svg"/><Relationship Id="rId7" Type="http://schemas.openxmlformats.org/officeDocument/2006/relationships/image" Target="../media/image1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665">
            <a:off x="3988972" y="2112633"/>
            <a:ext cx="10691278" cy="588020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44141" y="2746406"/>
            <a:ext cx="11443940" cy="369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30"/>
              </a:lnSpc>
            </a:pPr>
            <a:r>
              <a:rPr lang="en-US" sz="13951" dirty="0">
                <a:solidFill>
                  <a:srgbClr val="FFFFFF"/>
                </a:solidFill>
                <a:latin typeface="Loubag SemiBold"/>
              </a:rPr>
              <a:t>Hair </a:t>
            </a:r>
          </a:p>
          <a:p>
            <a:pPr algn="ctr">
              <a:lnSpc>
                <a:spcPts val="14230"/>
              </a:lnSpc>
            </a:pPr>
            <a:r>
              <a:rPr lang="en-US" sz="13951" dirty="0">
                <a:solidFill>
                  <a:srgbClr val="FFFFFF"/>
                </a:solidFill>
                <a:latin typeface="Loubag SemiBold"/>
              </a:rPr>
              <a:t>Heist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573905" y="829238"/>
            <a:ext cx="8628523" cy="86285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19396" y="829238"/>
            <a:ext cx="3582536" cy="88548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804118" y="774448"/>
            <a:ext cx="479264" cy="5085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39945" y="6350718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07111" y="6350718"/>
            <a:ext cx="5355550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BD622A"/>
                </a:solidFill>
                <a:latin typeface="Poppins ExtraBold Bold"/>
              </a:rPr>
              <a:t>            Eat Pho with Kimchi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95422" y="773046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77201" y="688722"/>
            <a:ext cx="4440132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Poppins Medium"/>
              </a:rPr>
              <a:t>HCMUT &amp; SKKU            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AA8BB08-9D13-AC98-2F61-81EE94DFD875}"/>
              </a:ext>
            </a:extLst>
          </p:cNvPr>
          <p:cNvSpPr txBox="1"/>
          <p:nvPr/>
        </p:nvSpPr>
        <p:spPr>
          <a:xfrm>
            <a:off x="6804118" y="7092960"/>
            <a:ext cx="5249006" cy="294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en-US" altLang="ko-KR" sz="2600" dirty="0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Team 1</a:t>
            </a:r>
            <a:endParaRPr lang="en-US" sz="2600" dirty="0">
              <a:solidFill>
                <a:schemeClr val="bg1"/>
              </a:solidFill>
              <a:latin typeface="Loubag SemiBold" panose="020B0604020202020204" charset="0"/>
              <a:ea typeface="Malgun Gothic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en-US" altLang="ko-KR" sz="2600" dirty="0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600" dirty="0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박지환 </a:t>
            </a:r>
            <a:r>
              <a:rPr lang="en-US" altLang="ko-KR" sz="2600" dirty="0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(Park </a:t>
            </a:r>
            <a:r>
              <a:rPr lang="en-US" altLang="ko-KR" sz="2600" dirty="0" err="1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Jihwan</a:t>
            </a:r>
            <a:r>
              <a:rPr lang="en-US" altLang="ko-KR" sz="2600" dirty="0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)</a:t>
            </a:r>
            <a:endParaRPr lang="en-US" sz="2600" dirty="0">
              <a:solidFill>
                <a:schemeClr val="bg1"/>
              </a:solidFill>
              <a:latin typeface="Loubag SemiBold" panose="020B0604020202020204" charset="0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ko-KR" altLang="en-US" sz="2600" dirty="0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김동한 </a:t>
            </a:r>
            <a:r>
              <a:rPr lang="en-US" altLang="ko-KR" sz="2600" dirty="0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(Kim Donghan)</a:t>
            </a:r>
            <a:endParaRPr lang="en-US" sz="2600" dirty="0">
              <a:solidFill>
                <a:schemeClr val="bg1"/>
              </a:solidFill>
              <a:latin typeface="Loubag SemiBold" panose="020B0604020202020204" charset="0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en-US" altLang="ko-KR" sz="2600" dirty="0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Lisa (Thu Nguyen Quoc Minh)</a:t>
            </a:r>
            <a:endParaRPr lang="en-US" sz="2600" dirty="0">
              <a:solidFill>
                <a:schemeClr val="bg1"/>
              </a:solidFill>
              <a:latin typeface="Loubag SemiBold" panose="020B0604020202020204" charset="0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  <a:buSzPts val="1200"/>
            </a:pPr>
            <a:r>
              <a:rPr lang="en-US" altLang="ko-KR" sz="2600" dirty="0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Travis (</a:t>
            </a:r>
            <a:r>
              <a:rPr lang="en-US" altLang="ko-KR" sz="2600" dirty="0" err="1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Huu</a:t>
            </a:r>
            <a:r>
              <a:rPr lang="en-US" altLang="ko-KR" sz="2600" dirty="0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600" dirty="0" err="1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Nghia</a:t>
            </a:r>
            <a:r>
              <a:rPr lang="en-US" altLang="ko-KR" sz="2600" dirty="0">
                <a:solidFill>
                  <a:schemeClr val="bg1"/>
                </a:solidFill>
                <a:latin typeface="Loubag SemiBold" panose="020B0604020202020204" charset="0"/>
                <a:ea typeface="Malgun Gothic"/>
                <a:cs typeface="Malgun Gothic"/>
                <a:sym typeface="Malgun Gothic"/>
              </a:rPr>
              <a:t>)</a:t>
            </a:r>
            <a:endParaRPr lang="en-US" sz="2600" dirty="0">
              <a:solidFill>
                <a:schemeClr val="bg1"/>
              </a:solidFill>
              <a:latin typeface="Loubag SemiBold" panose="020B0604020202020204" charset="0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687125" y="-12782278"/>
            <a:ext cx="15857281" cy="158572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 rot="2828502">
            <a:off x="12182175" y="6871410"/>
            <a:ext cx="8849032" cy="82296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7257" y="9215438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13506">
            <a:off x="5265292" y="498944"/>
            <a:ext cx="8443422" cy="464388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803850" y="258451"/>
            <a:ext cx="4258290" cy="1543050"/>
            <a:chOff x="0" y="0"/>
            <a:chExt cx="1121525" cy="406400"/>
          </a:xfrm>
        </p:grpSpPr>
        <p:sp>
          <p:nvSpPr>
            <p:cNvPr id="10" name="Freeform 10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BD622A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20547" y="2117650"/>
            <a:ext cx="12053814" cy="160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3"/>
              </a:lnSpc>
            </a:pPr>
            <a:r>
              <a:rPr lang="en-US" sz="11875" dirty="0">
                <a:solidFill>
                  <a:srgbClr val="FFFFFF"/>
                </a:solidFill>
                <a:latin typeface="Loubag SemiBold"/>
              </a:rPr>
              <a:t>Frontend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19497" y="8960485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021" y="172726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50783" y="172726"/>
            <a:ext cx="4400874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ExtraBold"/>
              </a:rPr>
              <a:t>Eat Pho with Kimchi</a:t>
            </a:r>
          </a:p>
        </p:txBody>
      </p:sp>
      <p:pic>
        <p:nvPicPr>
          <p:cNvPr id="21" name="Google Shape;379;g1f0519f228c_2_104">
            <a:extLst>
              <a:ext uri="{FF2B5EF4-FFF2-40B4-BE49-F238E27FC236}">
                <a16:creationId xmlns:a16="http://schemas.microsoft.com/office/drawing/2014/main" id="{4A404FA6-EB62-5368-7023-76CDA6F9872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2812" y="4466497"/>
            <a:ext cx="3067088" cy="306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0;g1f0519f228c_2_104">
            <a:extLst>
              <a:ext uri="{FF2B5EF4-FFF2-40B4-BE49-F238E27FC236}">
                <a16:creationId xmlns:a16="http://schemas.microsoft.com/office/drawing/2014/main" id="{6A86B95A-E76C-855C-9526-4642399D0B4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5800" y="4626078"/>
            <a:ext cx="9456096" cy="27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13">
            <a:extLst>
              <a:ext uri="{FF2B5EF4-FFF2-40B4-BE49-F238E27FC236}">
                <a16:creationId xmlns:a16="http://schemas.microsoft.com/office/drawing/2014/main" id="{DCE9CF29-82EB-9FCE-0912-5B68A6AFE4EF}"/>
              </a:ext>
            </a:extLst>
          </p:cNvPr>
          <p:cNvSpPr txBox="1"/>
          <p:nvPr/>
        </p:nvSpPr>
        <p:spPr>
          <a:xfrm>
            <a:off x="11121063" y="8097420"/>
            <a:ext cx="4178835" cy="51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Poppins Medium Bold"/>
              </a:rPr>
              <a:t>Flutter Framework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F57F06D2-92E5-C1E4-0E66-2D614B26BB7A}"/>
              </a:ext>
            </a:extLst>
          </p:cNvPr>
          <p:cNvSpPr txBox="1"/>
          <p:nvPr/>
        </p:nvSpPr>
        <p:spPr>
          <a:xfrm>
            <a:off x="2341243" y="8080231"/>
            <a:ext cx="4178835" cy="51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Poppins Medium Bold"/>
              </a:rPr>
              <a:t>Dart</a:t>
            </a:r>
          </a:p>
        </p:txBody>
      </p:sp>
    </p:spTree>
    <p:extLst>
      <p:ext uri="{BB962C8B-B14F-4D97-AF65-F5344CB8AC3E}">
        <p14:creationId xmlns:p14="http://schemas.microsoft.com/office/powerpoint/2010/main" val="357010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687125" y="-12782278"/>
            <a:ext cx="15857281" cy="158572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 rot="2828502">
            <a:off x="12182175" y="6871410"/>
            <a:ext cx="8849032" cy="82296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7257" y="9215438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52689" y="5801091"/>
            <a:ext cx="519031" cy="5190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713506">
            <a:off x="5265292" y="498944"/>
            <a:ext cx="8443422" cy="46438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392142" y="5801091"/>
            <a:ext cx="519031" cy="5190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163741" y="5765413"/>
            <a:ext cx="519031" cy="5190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803850" y="258451"/>
            <a:ext cx="4258290" cy="1543050"/>
            <a:chOff x="0" y="0"/>
            <a:chExt cx="1121525" cy="406400"/>
          </a:xfrm>
        </p:grpSpPr>
        <p:sp>
          <p:nvSpPr>
            <p:cNvPr id="10" name="Freeform 10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BD622A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20547" y="2117650"/>
            <a:ext cx="12053814" cy="160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3"/>
              </a:lnSpc>
            </a:pPr>
            <a:r>
              <a:rPr lang="en-US" sz="11875">
                <a:solidFill>
                  <a:srgbClr val="FFFFFF"/>
                </a:solidFill>
                <a:latin typeface="Loubag SemiBold"/>
              </a:rPr>
              <a:t>Backend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0782" y="5760569"/>
            <a:ext cx="417883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Poppins Medium Bold"/>
              </a:rPr>
              <a:t>Relational Database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05084" y="5760569"/>
            <a:ext cx="39066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Medium Bold"/>
              </a:rPr>
              <a:t>Feature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73272" y="5725991"/>
            <a:ext cx="39066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 Medium Bold"/>
              </a:rPr>
              <a:t>Case Tools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19497" y="8960485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021" y="172726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50783" y="172726"/>
            <a:ext cx="4400874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ExtraBold"/>
              </a:rPr>
              <a:t>Eat Pho with Kimchi</a:t>
            </a:r>
          </a:p>
        </p:txBody>
      </p:sp>
    </p:spTree>
    <p:extLst>
      <p:ext uri="{BB962C8B-B14F-4D97-AF65-F5344CB8AC3E}">
        <p14:creationId xmlns:p14="http://schemas.microsoft.com/office/powerpoint/2010/main" val="217435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5937">
            <a:off x="750993" y="1273211"/>
            <a:ext cx="7190698" cy="3954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843888" y="-4978013"/>
            <a:ext cx="8628523" cy="862852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201900" y="1022175"/>
            <a:ext cx="3086100" cy="8643987"/>
            <a:chOff x="0" y="0"/>
            <a:chExt cx="812800" cy="22766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276606"/>
            </a:xfrm>
            <a:custGeom>
              <a:avLst/>
              <a:gdLst/>
              <a:ahLst/>
              <a:cxnLst/>
              <a:rect l="l" t="t" r="r" b="b"/>
              <a:pathLst>
                <a:path w="812800" h="2276606">
                  <a:moveTo>
                    <a:pt x="0" y="0"/>
                  </a:moveTo>
                  <a:lnTo>
                    <a:pt x="812800" y="0"/>
                  </a:lnTo>
                  <a:lnTo>
                    <a:pt x="812800" y="2276606"/>
                  </a:lnTo>
                  <a:lnTo>
                    <a:pt x="0" y="2276606"/>
                  </a:lnTo>
                  <a:close/>
                </a:path>
              </a:pathLst>
            </a:custGeom>
            <a:solidFill>
              <a:srgbClr val="BD622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784839" y="257813"/>
            <a:ext cx="4258290" cy="1543050"/>
            <a:chOff x="0" y="0"/>
            <a:chExt cx="1121525" cy="406400"/>
          </a:xfrm>
        </p:grpSpPr>
        <p:sp>
          <p:nvSpPr>
            <p:cNvPr id="8" name="Freeform 8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BD622A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32819" y="1516626"/>
            <a:ext cx="7989811" cy="639028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306259" y="7822389"/>
            <a:ext cx="1675482" cy="167548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2602" y="2657272"/>
            <a:ext cx="7375554" cy="1534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8"/>
              </a:lnSpc>
            </a:pPr>
            <a:r>
              <a:rPr lang="en-US" sz="5152">
                <a:solidFill>
                  <a:srgbClr val="FFFFFF"/>
                </a:solidFill>
                <a:latin typeface="Loubag SemiBold"/>
              </a:rPr>
              <a:t>Relational Database 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502765"/>
            <a:ext cx="6863358" cy="123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4"/>
              </a:lnSpc>
            </a:pPr>
            <a:r>
              <a:rPr lang="en-US" sz="2346">
                <a:solidFill>
                  <a:srgbClr val="FFFFFF"/>
                </a:solidFill>
                <a:latin typeface="Poppins"/>
              </a:rPr>
              <a:t> We choose Relational Database to represent data and allows easy access to related</a:t>
            </a:r>
          </a:p>
          <a:p>
            <a:pPr algn="ctr">
              <a:lnSpc>
                <a:spcPts val="3284"/>
              </a:lnSpc>
            </a:pPr>
            <a:r>
              <a:rPr lang="en-US" sz="2346">
                <a:solidFill>
                  <a:srgbClr val="FFFFFF"/>
                </a:solidFill>
                <a:latin typeface="Poppins"/>
              </a:rPr>
              <a:t>data points.</a:t>
            </a:r>
          </a:p>
        </p:txBody>
      </p:sp>
    </p:spTree>
    <p:extLst>
      <p:ext uri="{BB962C8B-B14F-4D97-AF65-F5344CB8AC3E}">
        <p14:creationId xmlns:p14="http://schemas.microsoft.com/office/powerpoint/2010/main" val="3103671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6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38608">
            <a:off x="6563266" y="-306460"/>
            <a:ext cx="5758541" cy="3167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7250" y="-1006916"/>
            <a:ext cx="5000596" cy="1235986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851024"/>
            <a:ext cx="3086100" cy="9675845"/>
            <a:chOff x="0" y="0"/>
            <a:chExt cx="812800" cy="25483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48371"/>
            </a:xfrm>
            <a:custGeom>
              <a:avLst/>
              <a:gdLst/>
              <a:ahLst/>
              <a:cxnLst/>
              <a:rect l="l" t="t" r="r" b="b"/>
              <a:pathLst>
                <a:path w="812800" h="2548371">
                  <a:moveTo>
                    <a:pt x="0" y="0"/>
                  </a:moveTo>
                  <a:lnTo>
                    <a:pt x="812800" y="0"/>
                  </a:lnTo>
                  <a:lnTo>
                    <a:pt x="812800" y="2548371"/>
                  </a:lnTo>
                  <a:lnTo>
                    <a:pt x="0" y="2548371"/>
                  </a:lnTo>
                  <a:close/>
                </a:path>
              </a:pathLst>
            </a:custGeom>
            <a:solidFill>
              <a:srgbClr val="22191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03850" y="122069"/>
            <a:ext cx="4258290" cy="1543050"/>
            <a:chOff x="0" y="0"/>
            <a:chExt cx="1121525" cy="406400"/>
          </a:xfrm>
        </p:grpSpPr>
        <p:sp>
          <p:nvSpPr>
            <p:cNvPr id="8" name="Freeform 8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221913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18677" r="16255"/>
          <a:stretch>
            <a:fillRect/>
          </a:stretch>
        </p:blipFill>
        <p:spPr>
          <a:xfrm>
            <a:off x="-193254" y="3237455"/>
            <a:ext cx="5438894" cy="5577005"/>
          </a:xfrm>
          <a:prstGeom prst="rect">
            <a:avLst/>
          </a:prstGeom>
        </p:spPr>
      </p:pic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6009596" y="2385286"/>
          <a:ext cx="9945711" cy="7755317"/>
        </p:xfrm>
        <a:graphic>
          <a:graphicData uri="http://schemas.openxmlformats.org/drawingml/2006/table">
            <a:tbl>
              <a:tblPr/>
              <a:tblGrid>
                <a:gridCol w="2602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420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oubag SemiBold Bold"/>
                        </a:rPr>
                        <a:t>Entity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Loubag SemiBold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121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Normal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For those user who aren’t hair designers, just have demand for finding suitable hairstyle and designer for themselves.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104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Designer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User who is the hair designer. This user can upload images, and introduction about themselves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420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Hairstyle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Hairstyles that be uploaded by the designer.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420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Bookmark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A list of Hair styles that interest normal user.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420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Comment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Comments of all user in for a specific hairstyle.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623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Images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ileron Regular"/>
                        </a:rPr>
                        <a:t>Each hairstyle has 1-4 images to describe it. In relational database, just storing the links of images. The source would be store in the cloud.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6291838" y="739586"/>
            <a:ext cx="7435419" cy="121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5"/>
              </a:lnSpc>
            </a:pPr>
            <a:r>
              <a:rPr lang="en-US" sz="8946">
                <a:solidFill>
                  <a:srgbClr val="FFFFFF"/>
                </a:solidFill>
                <a:latin typeface="Loubag SemiBold"/>
              </a:rPr>
              <a:t>Objectives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15435616" y="7261177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4930042" y="3779297"/>
            <a:ext cx="4400874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ExtraBold"/>
              </a:rPr>
              <a:t>Eat Pho with Kimchi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76435">
            <a:off x="4372519" y="-420522"/>
            <a:ext cx="5267577" cy="289716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7257" y="9215438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784839" y="257813"/>
            <a:ext cx="4258290" cy="1543050"/>
            <a:chOff x="0" y="0"/>
            <a:chExt cx="1121525" cy="406400"/>
          </a:xfrm>
        </p:grpSpPr>
        <p:sp>
          <p:nvSpPr>
            <p:cNvPr id="5" name="Freeform 5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BD622A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65264" y="6715188"/>
            <a:ext cx="3188072" cy="318807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51930" y="8068400"/>
            <a:ext cx="12276792" cy="70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FFF"/>
                </a:solidFill>
                <a:latin typeface="Cheque"/>
              </a:rPr>
              <a:t>This system is designed with so much love, and with the intention to make finding the perfect hairdresser easy for clients, no matter where they are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19497" y="8960485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93372" y="994391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64341" y="1474791"/>
            <a:ext cx="4552832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BD622A"/>
                </a:solidFill>
                <a:latin typeface="Poppins ExtraBold Bold"/>
              </a:rPr>
              <a:t>Eat Pho with Kimchi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57917" y="947442"/>
            <a:ext cx="8177695" cy="516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3"/>
              </a:lnSpc>
            </a:pPr>
            <a:r>
              <a:rPr lang="en-US" sz="3846">
                <a:solidFill>
                  <a:srgbClr val="FFFFFF"/>
                </a:solidFill>
                <a:latin typeface="Loubag SemiBold"/>
              </a:rPr>
              <a:t>EERD &amp; Relational Mapping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99000"/>
          </a:blip>
          <a:srcRect r="9909"/>
          <a:stretch>
            <a:fillRect/>
          </a:stretch>
        </p:blipFill>
        <p:spPr>
          <a:xfrm>
            <a:off x="1344306" y="2269675"/>
            <a:ext cx="14821774" cy="5541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08782">
            <a:off x="6261676" y="-190447"/>
            <a:ext cx="5764648" cy="31705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81759" y="3429850"/>
            <a:ext cx="8155324" cy="602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String email : </a:t>
            </a:r>
            <a:r>
              <a:rPr lang="en-US" sz="2400">
                <a:solidFill>
                  <a:srgbClr val="FFFFFF"/>
                </a:solidFill>
                <a:latin typeface="Poppins"/>
              </a:rPr>
              <a:t>email for sign-in</a:t>
            </a:r>
          </a:p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String password : </a:t>
            </a:r>
            <a:r>
              <a:rPr lang="en-US" sz="2400">
                <a:solidFill>
                  <a:srgbClr val="FFFFFF"/>
                </a:solidFill>
                <a:latin typeface="Poppins"/>
              </a:rPr>
              <a:t>password for sign-in</a:t>
            </a:r>
          </a:p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String uid </a:t>
            </a:r>
            <a:r>
              <a:rPr lang="en-US" sz="2400">
                <a:solidFill>
                  <a:srgbClr val="FFFFFF"/>
                </a:solidFill>
                <a:latin typeface="Poppins"/>
              </a:rPr>
              <a:t>(unique, primary key) → uuid.v4</a:t>
            </a:r>
          </a:p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String nickName : </a:t>
            </a:r>
            <a:r>
              <a:rPr lang="en-US" sz="2400">
                <a:solidFill>
                  <a:srgbClr val="FFFFFF"/>
                </a:solidFill>
                <a:latin typeface="Poppins"/>
              </a:rPr>
              <a:t>user's nickname</a:t>
            </a:r>
          </a:p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String profileImgUrl: </a:t>
            </a:r>
            <a:r>
              <a:rPr lang="en-US" sz="2400">
                <a:solidFill>
                  <a:srgbClr val="FFFFFF"/>
                </a:solidFill>
                <a:latin typeface="Poppins"/>
              </a:rPr>
              <a:t> Link Url Profile picture</a:t>
            </a:r>
          </a:p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String[] bookmarks: </a:t>
            </a:r>
            <a:r>
              <a:rPr lang="en-US" sz="2400">
                <a:solidFill>
                  <a:srgbClr val="FFFFFF"/>
                </a:solidFill>
                <a:latin typeface="Poppins"/>
              </a:rPr>
              <a:t>List favorite hairStyle of user.</a:t>
            </a:r>
          </a:p>
          <a:p>
            <a:pPr>
              <a:lnSpc>
                <a:spcPts val="6000"/>
              </a:lnSpc>
            </a:pPr>
            <a:endParaRPr lang="en-US" sz="2400">
              <a:solidFill>
                <a:srgbClr val="FFFFFF"/>
              </a:solidFill>
              <a:latin typeface="Poppins"/>
            </a:endParaRPr>
          </a:p>
          <a:p>
            <a:pPr algn="ctr">
              <a:lnSpc>
                <a:spcPts val="6000"/>
              </a:lnSpc>
            </a:pPr>
            <a:endParaRPr lang="en-US" sz="24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 rot="-5400000">
            <a:off x="-728076" y="6172542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803850" y="258451"/>
            <a:ext cx="4258290" cy="1543050"/>
            <a:chOff x="0" y="0"/>
            <a:chExt cx="1121525" cy="406400"/>
          </a:xfrm>
        </p:grpSpPr>
        <p:sp>
          <p:nvSpPr>
            <p:cNvPr id="6" name="Freeform 6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BD622A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 rot="2828502">
            <a:off x="-734479" y="7618930"/>
            <a:ext cx="8849032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312675" y="8802359"/>
            <a:ext cx="911882" cy="91188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681670" y="3387804"/>
            <a:ext cx="5608864" cy="552737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89761" y="2769314"/>
            <a:ext cx="7045830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BD622A"/>
                </a:solidFill>
                <a:latin typeface="Poppins Medium Bold"/>
              </a:rPr>
              <a:t>For Authentication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2701976"/>
            <a:ext cx="798095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BD622A"/>
                </a:solidFill>
                <a:latin typeface="Poppins Medium Bold"/>
              </a:rPr>
              <a:t>Method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99406" y="984115"/>
            <a:ext cx="10098335" cy="100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7"/>
              </a:lnSpc>
            </a:pPr>
            <a:r>
              <a:rPr lang="en-US" sz="7536">
                <a:solidFill>
                  <a:srgbClr val="FFFFFF"/>
                </a:solidFill>
                <a:latin typeface="Loubag SemiBold"/>
              </a:rPr>
              <a:t>User Model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14379844" y="4888548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-1318498" y="2780400"/>
            <a:ext cx="4611490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BD622A"/>
                </a:solidFill>
                <a:latin typeface="Poppins ExtraBold"/>
              </a:rPr>
              <a:t>Eat Pho with Kimchi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08782">
            <a:off x="6847051" y="-147050"/>
            <a:ext cx="5199114" cy="285951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24224" y="2980612"/>
            <a:ext cx="9198253" cy="602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String hairId (primary key):  </a:t>
            </a:r>
            <a:r>
              <a:rPr lang="en-US" sz="2400">
                <a:solidFill>
                  <a:srgbClr val="FFFFFF"/>
                </a:solidFill>
                <a:latin typeface="Poppins"/>
              </a:rPr>
              <a:t>→ uuid.v4</a:t>
            </a:r>
          </a:p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String designerUid (foreign key): </a:t>
            </a:r>
            <a:r>
              <a:rPr lang="en-US" sz="2400">
                <a:solidFill>
                  <a:srgbClr val="FFFFFF"/>
                </a:solidFill>
                <a:latin typeface="Poppins"/>
              </a:rPr>
              <a:t>the creator's id</a:t>
            </a:r>
          </a:p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String name : </a:t>
            </a:r>
            <a:r>
              <a:rPr lang="en-US" sz="2400">
                <a:solidFill>
                  <a:srgbClr val="FFFFFF"/>
                </a:solidFill>
                <a:latin typeface="Poppins"/>
              </a:rPr>
              <a:t>hairstyle's name</a:t>
            </a:r>
          </a:p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string[] keywords</a:t>
            </a:r>
            <a:r>
              <a:rPr lang="en-US" sz="2400">
                <a:solidFill>
                  <a:srgbClr val="FFFFFF"/>
                </a:solidFill>
                <a:latin typeface="Poppins"/>
              </a:rPr>
              <a:t> :for searching, classification </a:t>
            </a:r>
          </a:p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string[] array </a:t>
            </a:r>
            <a:r>
              <a:rPr lang="en-US" sz="2400">
                <a:solidFill>
                  <a:srgbClr val="FFFFFF"/>
                </a:solidFill>
                <a:latin typeface="Poppins"/>
              </a:rPr>
              <a:t>of hair style image urls ( 1 - 4 images )</a:t>
            </a:r>
          </a:p>
          <a:p>
            <a:pPr>
              <a:lnSpc>
                <a:spcPts val="600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→ for community features</a:t>
            </a:r>
          </a:p>
          <a:p>
            <a:pPr marL="518162" lvl="1" indent="-259081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Number of reaction : like or dislike</a:t>
            </a:r>
          </a:p>
          <a:p>
            <a:pPr marL="518162" lvl="1" indent="-259081" algn="l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"/>
              </a:rPr>
              <a:t>String[] comments : array for comment ids</a:t>
            </a:r>
          </a:p>
        </p:txBody>
      </p:sp>
      <p:sp>
        <p:nvSpPr>
          <p:cNvPr id="4" name="TextBox 4"/>
          <p:cNvSpPr txBox="1"/>
          <p:nvPr/>
        </p:nvSpPr>
        <p:spPr>
          <a:xfrm rot="-5400000">
            <a:off x="-728076" y="6172542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803850" y="258451"/>
            <a:ext cx="4258290" cy="1543050"/>
            <a:chOff x="0" y="0"/>
            <a:chExt cx="1121525" cy="406400"/>
          </a:xfrm>
        </p:grpSpPr>
        <p:sp>
          <p:nvSpPr>
            <p:cNvPr id="6" name="Freeform 6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BD622A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 rot="2828502">
            <a:off x="-734479" y="7618930"/>
            <a:ext cx="8849032" cy="822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312675" y="8802359"/>
            <a:ext cx="911882" cy="91188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 r="4187"/>
          <a:stretch>
            <a:fillRect/>
          </a:stretch>
        </p:blipFill>
        <p:spPr>
          <a:xfrm>
            <a:off x="11667622" y="3063609"/>
            <a:ext cx="4181546" cy="711979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36506" y="2284465"/>
            <a:ext cx="7045830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BD622A"/>
                </a:solidFill>
                <a:latin typeface="Poppins Medium"/>
              </a:rPr>
              <a:t>Attributes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67919" y="2284465"/>
            <a:ext cx="798095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BD622A"/>
                </a:solidFill>
                <a:latin typeface="Poppins Medium Bold"/>
              </a:rPr>
              <a:t>Method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99406" y="984115"/>
            <a:ext cx="10098335" cy="100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7"/>
              </a:lnSpc>
            </a:pPr>
            <a:r>
              <a:rPr lang="en-US" sz="7536">
                <a:solidFill>
                  <a:srgbClr val="FFFFFF"/>
                </a:solidFill>
                <a:latin typeface="Loubag SemiBold"/>
              </a:rPr>
              <a:t>HairStyle Model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14379844" y="4888548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-1318498" y="2780400"/>
            <a:ext cx="4611490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BD622A"/>
                </a:solidFill>
                <a:latin typeface="Poppins ExtraBold"/>
              </a:rPr>
              <a:t>Eat Pho with Kimchi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76435">
            <a:off x="5224723" y="-365502"/>
            <a:ext cx="5267577" cy="289716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7257" y="9215438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784839" y="257813"/>
            <a:ext cx="4258290" cy="1543050"/>
            <a:chOff x="0" y="0"/>
            <a:chExt cx="1121525" cy="406400"/>
          </a:xfrm>
        </p:grpSpPr>
        <p:sp>
          <p:nvSpPr>
            <p:cNvPr id="5" name="Freeform 5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BD622A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65264" y="6715188"/>
            <a:ext cx="3188072" cy="318807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129969" y="1575415"/>
            <a:ext cx="4363402" cy="32725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l="6045" r="6045"/>
          <a:stretch>
            <a:fillRect/>
          </a:stretch>
        </p:blipFill>
        <p:spPr>
          <a:xfrm>
            <a:off x="5872657" y="5143500"/>
            <a:ext cx="2268584" cy="25805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730997" y="5525535"/>
            <a:ext cx="2056114" cy="20561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t="2380"/>
          <a:stretch>
            <a:fillRect/>
          </a:stretch>
        </p:blipFill>
        <p:spPr>
          <a:xfrm>
            <a:off x="1960704" y="5431871"/>
            <a:ext cx="2089800" cy="205611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312647" y="1083082"/>
            <a:ext cx="4147178" cy="41471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28700" y="2111188"/>
            <a:ext cx="4042141" cy="247918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778881" y="4302689"/>
            <a:ext cx="4314477" cy="431447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005604" y="8495053"/>
            <a:ext cx="12276792" cy="34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FFF"/>
                </a:solidFill>
                <a:latin typeface="Cheque"/>
              </a:rPr>
              <a:t>FROM HAIRHEIST WITH LOVE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19497" y="8960485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93372" y="994391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64341" y="1474791"/>
            <a:ext cx="4552832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BD622A"/>
                </a:solidFill>
                <a:latin typeface="Poppins ExtraBold Bold"/>
              </a:rPr>
              <a:t>Eat Pho with Kimchi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14400" y="753129"/>
            <a:ext cx="8177695" cy="516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3"/>
              </a:lnSpc>
            </a:pPr>
            <a:r>
              <a:rPr lang="en-US" sz="3846">
                <a:solidFill>
                  <a:srgbClr val="FFFFFF"/>
                </a:solidFill>
                <a:latin typeface="Loubag SemiBold"/>
              </a:rPr>
              <a:t>CASE TOOLS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2632">
            <a:off x="5896450" y="2551348"/>
            <a:ext cx="6734732" cy="370410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7257" y="9215438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784839" y="257813"/>
            <a:ext cx="4258290" cy="1543050"/>
            <a:chOff x="0" y="0"/>
            <a:chExt cx="1121525" cy="406400"/>
          </a:xfrm>
        </p:grpSpPr>
        <p:sp>
          <p:nvSpPr>
            <p:cNvPr id="5" name="Freeform 5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BD622A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31999"/>
          </a:blip>
          <a:srcRect/>
          <a:stretch>
            <a:fillRect/>
          </a:stretch>
        </p:blipFill>
        <p:spPr>
          <a:xfrm>
            <a:off x="-478681" y="2614111"/>
            <a:ext cx="18766681" cy="50832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665264" y="6715188"/>
            <a:ext cx="3188072" cy="318807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135511" y="6036333"/>
            <a:ext cx="12276792" cy="70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FFF"/>
                </a:solidFill>
                <a:latin typeface="Cheque"/>
              </a:rPr>
              <a:t>This system is designed with so much love, and with the intention to make finding the perfect hairdresser easy for clients, no matter where they are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3203" y="3474378"/>
            <a:ext cx="10981594" cy="166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61"/>
              </a:lnSpc>
            </a:pPr>
            <a:r>
              <a:rPr lang="en-US" sz="12412">
                <a:solidFill>
                  <a:srgbClr val="FFFFFF"/>
                </a:solidFill>
                <a:latin typeface="Loubag SemiBold"/>
              </a:rPr>
              <a:t>Messages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19497" y="8960485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00406" y="421002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79303" y="421002"/>
            <a:ext cx="4552832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BD622A"/>
                </a:solidFill>
                <a:latin typeface="Poppins ExtraBold Bold"/>
              </a:rPr>
              <a:t>Eat Pho with Kimchi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14992" y="2734646"/>
            <a:ext cx="12858016" cy="414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89"/>
              </a:lnSpc>
            </a:pPr>
            <a:r>
              <a:rPr lang="en-US" sz="15675">
                <a:solidFill>
                  <a:srgbClr val="FFFFFF"/>
                </a:solidFill>
                <a:latin typeface="Loubag SemiBold"/>
              </a:rPr>
              <a:t>Thank</a:t>
            </a:r>
          </a:p>
          <a:p>
            <a:pPr algn="ctr">
              <a:lnSpc>
                <a:spcPts val="15989"/>
              </a:lnSpc>
            </a:pPr>
            <a:r>
              <a:rPr lang="en-US" sz="15675">
                <a:solidFill>
                  <a:srgbClr val="FFFFFF"/>
                </a:solidFill>
                <a:latin typeface="Loubag SemiBold"/>
              </a:rPr>
              <a:t>You!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665">
            <a:off x="4269088" y="3671831"/>
            <a:ext cx="9989457" cy="54942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573905" y="829238"/>
            <a:ext cx="8628523" cy="86285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34306" y="716062"/>
            <a:ext cx="3582536" cy="88548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804118" y="774448"/>
            <a:ext cx="479264" cy="5085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17834" y="6795768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52596" y="6795768"/>
            <a:ext cx="4615189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BD622A"/>
                </a:solidFill>
                <a:latin typeface="Poppins ExtraBold Bold"/>
              </a:rPr>
              <a:t>Eat Pho With Kimchi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3750" y="688723"/>
            <a:ext cx="4440132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Medium"/>
              </a:rPr>
              <a:t>HCMUT &amp; SKKU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19497" y="8960485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573905" y="829238"/>
            <a:ext cx="8628523" cy="86285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19396" y="829238"/>
            <a:ext cx="3582536" cy="88548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804118" y="774448"/>
            <a:ext cx="479264" cy="5085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09408" y="9570939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76574" y="9570939"/>
            <a:ext cx="5355550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BD622A"/>
                </a:solidFill>
                <a:latin typeface="Poppins ExtraBold Bold"/>
              </a:rPr>
              <a:t>            Eat Pho with Kimchi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95422" y="773046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77201" y="688722"/>
            <a:ext cx="4440132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Poppins Medium"/>
              </a:rPr>
              <a:t>HCMUT &amp; SKKU            </a:t>
            </a:r>
          </a:p>
        </p:txBody>
      </p:sp>
      <p:sp>
        <p:nvSpPr>
          <p:cNvPr id="12" name="Google Shape;123;p2">
            <a:extLst>
              <a:ext uri="{FF2B5EF4-FFF2-40B4-BE49-F238E27FC236}">
                <a16:creationId xmlns:a16="http://schemas.microsoft.com/office/drawing/2014/main" id="{4C2399C4-8A98-710F-D7E3-FF730C86E61D}"/>
              </a:ext>
            </a:extLst>
          </p:cNvPr>
          <p:cNvSpPr txBox="1"/>
          <p:nvPr/>
        </p:nvSpPr>
        <p:spPr>
          <a:xfrm>
            <a:off x="7030480" y="1338156"/>
            <a:ext cx="4160700" cy="99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pPr algn="ctr">
              <a:buClr>
                <a:srgbClr val="000000"/>
              </a:buClr>
              <a:buSzPts val="3100"/>
            </a:pPr>
            <a:r>
              <a:rPr lang="en-US" altLang="ko-KR" sz="4650" b="1" dirty="0">
                <a:solidFill>
                  <a:schemeClr val="bg1"/>
                </a:solidFill>
              </a:rPr>
              <a:t>ROLES</a:t>
            </a:r>
            <a:endParaRPr sz="465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2">
            <a:extLst>
              <a:ext uri="{FF2B5EF4-FFF2-40B4-BE49-F238E27FC236}">
                <a16:creationId xmlns:a16="http://schemas.microsoft.com/office/drawing/2014/main" id="{61778BFE-4652-C54D-8689-BBE3EB0694EF}"/>
              </a:ext>
            </a:extLst>
          </p:cNvPr>
          <p:cNvGrpSpPr/>
          <p:nvPr/>
        </p:nvGrpSpPr>
        <p:grpSpPr>
          <a:xfrm>
            <a:off x="2788458" y="2831663"/>
            <a:ext cx="4961007" cy="2590734"/>
            <a:chOff x="1630372" y="2040175"/>
            <a:chExt cx="3307338" cy="1727156"/>
          </a:xfrm>
        </p:grpSpPr>
        <p:grpSp>
          <p:nvGrpSpPr>
            <p:cNvPr id="14" name="Google Shape;125;p2">
              <a:extLst>
                <a:ext uri="{FF2B5EF4-FFF2-40B4-BE49-F238E27FC236}">
                  <a16:creationId xmlns:a16="http://schemas.microsoft.com/office/drawing/2014/main" id="{EA086F1E-7186-CBF4-4CA6-4BAA83D1DB53}"/>
                </a:ext>
              </a:extLst>
            </p:cNvPr>
            <p:cNvGrpSpPr/>
            <p:nvPr/>
          </p:nvGrpSpPr>
          <p:grpSpPr>
            <a:xfrm>
              <a:off x="1630372" y="2055628"/>
              <a:ext cx="3307338" cy="1711703"/>
              <a:chOff x="1630372" y="1750850"/>
              <a:chExt cx="3307338" cy="1711703"/>
            </a:xfrm>
          </p:grpSpPr>
          <p:sp>
            <p:nvSpPr>
              <p:cNvPr id="17" name="Google Shape;126;p2">
                <a:extLst>
                  <a:ext uri="{FF2B5EF4-FFF2-40B4-BE49-F238E27FC236}">
                    <a16:creationId xmlns:a16="http://schemas.microsoft.com/office/drawing/2014/main" id="{C46F2FD2-1E80-A248-48A5-7BB20F7A78CA}"/>
                  </a:ext>
                </a:extLst>
              </p:cNvPr>
              <p:cNvSpPr/>
              <p:nvPr/>
            </p:nvSpPr>
            <p:spPr>
              <a:xfrm>
                <a:off x="1703501" y="1774091"/>
                <a:ext cx="3234209" cy="1688462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8715" extrusionOk="0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lt1"/>
              </a:solidFill>
              <a:ln w="22225" cap="flat" cmpd="sng">
                <a:solidFill>
                  <a:srgbClr val="323F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endParaRPr sz="27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27;p2">
                <a:extLst>
                  <a:ext uri="{FF2B5EF4-FFF2-40B4-BE49-F238E27FC236}">
                    <a16:creationId xmlns:a16="http://schemas.microsoft.com/office/drawing/2014/main" id="{FE1DCF37-D90A-80D6-FC88-D505BC9A9A2C}"/>
                  </a:ext>
                </a:extLst>
              </p:cNvPr>
              <p:cNvSpPr/>
              <p:nvPr/>
            </p:nvSpPr>
            <p:spPr>
              <a:xfrm rot="10800000">
                <a:off x="1630372" y="1750850"/>
                <a:ext cx="698166" cy="293998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6" extrusionOk="0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FF0000"/>
              </a:solidFill>
              <a:ln w="222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endParaRPr sz="27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" name="Google Shape;128;p2">
              <a:extLst>
                <a:ext uri="{FF2B5EF4-FFF2-40B4-BE49-F238E27FC236}">
                  <a16:creationId xmlns:a16="http://schemas.microsoft.com/office/drawing/2014/main" id="{A3B8AC00-73B4-1F04-5D0B-B47961875B9D}"/>
                </a:ext>
              </a:extLst>
            </p:cNvPr>
            <p:cNvSpPr txBox="1"/>
            <p:nvPr/>
          </p:nvSpPr>
          <p:spPr>
            <a:xfrm>
              <a:off x="2319962" y="2040175"/>
              <a:ext cx="2001300" cy="492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137138" rIns="137138" bIns="13713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altLang="ko-KR" sz="3000" b="1" u="sng" dirty="0"/>
                <a:t>Kim Donghan</a:t>
              </a:r>
              <a:endParaRPr sz="30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9;p2">
              <a:extLst>
                <a:ext uri="{FF2B5EF4-FFF2-40B4-BE49-F238E27FC236}">
                  <a16:creationId xmlns:a16="http://schemas.microsoft.com/office/drawing/2014/main" id="{5718ACFE-AE93-A0A3-C7D1-FEFE95195644}"/>
                </a:ext>
              </a:extLst>
            </p:cNvPr>
            <p:cNvSpPr txBox="1"/>
            <p:nvPr/>
          </p:nvSpPr>
          <p:spPr>
            <a:xfrm>
              <a:off x="1967638" y="2691025"/>
              <a:ext cx="2632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500"/>
              </a:pPr>
              <a:r>
                <a:rPr lang="en-US" altLang="ko-KR" sz="3750" b="1" dirty="0"/>
                <a:t>Frontend</a:t>
              </a:r>
              <a:endParaRPr sz="37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30;p2">
            <a:extLst>
              <a:ext uri="{FF2B5EF4-FFF2-40B4-BE49-F238E27FC236}">
                <a16:creationId xmlns:a16="http://schemas.microsoft.com/office/drawing/2014/main" id="{9BD553E0-3FC5-6CAA-530D-21D22F548C4B}"/>
              </a:ext>
            </a:extLst>
          </p:cNvPr>
          <p:cNvGrpSpPr/>
          <p:nvPr/>
        </p:nvGrpSpPr>
        <p:grpSpPr>
          <a:xfrm>
            <a:off x="2788458" y="5929763"/>
            <a:ext cx="4961007" cy="2567555"/>
            <a:chOff x="1630372" y="4105575"/>
            <a:chExt cx="3307338" cy="1711703"/>
          </a:xfrm>
        </p:grpSpPr>
        <p:grpSp>
          <p:nvGrpSpPr>
            <p:cNvPr id="20" name="Google Shape;131;p2">
              <a:extLst>
                <a:ext uri="{FF2B5EF4-FFF2-40B4-BE49-F238E27FC236}">
                  <a16:creationId xmlns:a16="http://schemas.microsoft.com/office/drawing/2014/main" id="{6924F666-94E2-5426-76CE-D7C66C2F289D}"/>
                </a:ext>
              </a:extLst>
            </p:cNvPr>
            <p:cNvGrpSpPr/>
            <p:nvPr/>
          </p:nvGrpSpPr>
          <p:grpSpPr>
            <a:xfrm>
              <a:off x="1630372" y="4105575"/>
              <a:ext cx="3307338" cy="1711703"/>
              <a:chOff x="1630372" y="3876975"/>
              <a:chExt cx="3307338" cy="1711703"/>
            </a:xfrm>
          </p:grpSpPr>
          <p:sp>
            <p:nvSpPr>
              <p:cNvPr id="23" name="Google Shape;132;p2">
                <a:extLst>
                  <a:ext uri="{FF2B5EF4-FFF2-40B4-BE49-F238E27FC236}">
                    <a16:creationId xmlns:a16="http://schemas.microsoft.com/office/drawing/2014/main" id="{F6CB0D82-D026-E408-ED4A-188AECC4A99B}"/>
                  </a:ext>
                </a:extLst>
              </p:cNvPr>
              <p:cNvSpPr/>
              <p:nvPr/>
            </p:nvSpPr>
            <p:spPr>
              <a:xfrm>
                <a:off x="1703501" y="3900216"/>
                <a:ext cx="3234209" cy="1688462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8715" extrusionOk="0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lt1"/>
              </a:solidFill>
              <a:ln w="22225" cap="flat" cmpd="sng">
                <a:solidFill>
                  <a:srgbClr val="323F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endParaRPr sz="27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33;p2">
                <a:extLst>
                  <a:ext uri="{FF2B5EF4-FFF2-40B4-BE49-F238E27FC236}">
                    <a16:creationId xmlns:a16="http://schemas.microsoft.com/office/drawing/2014/main" id="{3F193DF9-14FD-0858-C129-EB873E6BF293}"/>
                  </a:ext>
                </a:extLst>
              </p:cNvPr>
              <p:cNvSpPr/>
              <p:nvPr/>
            </p:nvSpPr>
            <p:spPr>
              <a:xfrm rot="10800000">
                <a:off x="1630372" y="3876975"/>
                <a:ext cx="698166" cy="293998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6" extrusionOk="0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FF0000"/>
              </a:solidFill>
              <a:ln w="222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endParaRPr sz="27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1" name="Google Shape;134;p2">
              <a:extLst>
                <a:ext uri="{FF2B5EF4-FFF2-40B4-BE49-F238E27FC236}">
                  <a16:creationId xmlns:a16="http://schemas.microsoft.com/office/drawing/2014/main" id="{A7C18B28-A19E-5089-0FE2-7F25BB8D3A32}"/>
                </a:ext>
              </a:extLst>
            </p:cNvPr>
            <p:cNvSpPr txBox="1"/>
            <p:nvPr/>
          </p:nvSpPr>
          <p:spPr>
            <a:xfrm>
              <a:off x="2439000" y="4105575"/>
              <a:ext cx="2041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>
                <a:buClr>
                  <a:srgbClr val="000000"/>
                </a:buClr>
                <a:buSzPts val="2000"/>
              </a:pPr>
              <a:r>
                <a:rPr lang="en-US" altLang="ko-KR" sz="3000" b="1" u="sng" dirty="0"/>
                <a:t>Park </a:t>
              </a:r>
              <a:r>
                <a:rPr lang="en-US" altLang="ko-KR" sz="3000" b="1" u="sng" dirty="0" err="1"/>
                <a:t>Jihwan</a:t>
              </a:r>
              <a:endParaRPr sz="30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35;p2">
              <a:extLst>
                <a:ext uri="{FF2B5EF4-FFF2-40B4-BE49-F238E27FC236}">
                  <a16:creationId xmlns:a16="http://schemas.microsoft.com/office/drawing/2014/main" id="{55165551-649F-597C-1060-5D43D572AA49}"/>
                </a:ext>
              </a:extLst>
            </p:cNvPr>
            <p:cNvSpPr txBox="1"/>
            <p:nvPr/>
          </p:nvSpPr>
          <p:spPr>
            <a:xfrm>
              <a:off x="1967638" y="4764825"/>
              <a:ext cx="2632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500"/>
              </a:pPr>
              <a:r>
                <a:rPr lang="en-US" altLang="ko-KR" sz="3750" b="1"/>
                <a:t>Prototyping</a:t>
              </a:r>
              <a:endParaRPr sz="37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136;p2">
            <a:extLst>
              <a:ext uri="{FF2B5EF4-FFF2-40B4-BE49-F238E27FC236}">
                <a16:creationId xmlns:a16="http://schemas.microsoft.com/office/drawing/2014/main" id="{C3D5DC1A-555E-4ACD-1BDA-4C043E8837D3}"/>
              </a:ext>
            </a:extLst>
          </p:cNvPr>
          <p:cNvGrpSpPr/>
          <p:nvPr/>
        </p:nvGrpSpPr>
        <p:grpSpPr>
          <a:xfrm>
            <a:off x="10332252" y="2831663"/>
            <a:ext cx="4961007" cy="2590736"/>
            <a:chOff x="7116768" y="2040175"/>
            <a:chExt cx="3307338" cy="1727157"/>
          </a:xfrm>
        </p:grpSpPr>
        <p:grpSp>
          <p:nvGrpSpPr>
            <p:cNvPr id="26" name="Google Shape;137;p2">
              <a:extLst>
                <a:ext uri="{FF2B5EF4-FFF2-40B4-BE49-F238E27FC236}">
                  <a16:creationId xmlns:a16="http://schemas.microsoft.com/office/drawing/2014/main" id="{33E8C76D-0456-8E5E-DDB1-71A1173AFE87}"/>
                </a:ext>
              </a:extLst>
            </p:cNvPr>
            <p:cNvGrpSpPr/>
            <p:nvPr/>
          </p:nvGrpSpPr>
          <p:grpSpPr>
            <a:xfrm>
              <a:off x="7116768" y="2055628"/>
              <a:ext cx="3307338" cy="1711704"/>
              <a:chOff x="1145381" y="2224088"/>
              <a:chExt cx="1902628" cy="2338393"/>
            </a:xfrm>
          </p:grpSpPr>
          <p:sp>
            <p:nvSpPr>
              <p:cNvPr id="29" name="Google Shape;138;p2">
                <a:extLst>
                  <a:ext uri="{FF2B5EF4-FFF2-40B4-BE49-F238E27FC236}">
                    <a16:creationId xmlns:a16="http://schemas.microsoft.com/office/drawing/2014/main" id="{1DB8D784-8D5C-3599-EED9-BA5D8FE3B512}"/>
                  </a:ext>
                </a:extLst>
              </p:cNvPr>
              <p:cNvSpPr/>
              <p:nvPr/>
            </p:nvSpPr>
            <p:spPr>
              <a:xfrm>
                <a:off x="1187450" y="2255838"/>
                <a:ext cx="1860559" cy="2306643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8715" extrusionOk="0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lt1"/>
              </a:solidFill>
              <a:ln w="22225" cap="flat" cmpd="sng">
                <a:solidFill>
                  <a:srgbClr val="323F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endParaRPr sz="27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39;p2">
                <a:extLst>
                  <a:ext uri="{FF2B5EF4-FFF2-40B4-BE49-F238E27FC236}">
                    <a16:creationId xmlns:a16="http://schemas.microsoft.com/office/drawing/2014/main" id="{21E13496-E279-D522-49CA-5AC10AF8136D}"/>
                  </a:ext>
                </a:extLst>
              </p:cNvPr>
              <p:cNvSpPr/>
              <p:nvPr/>
            </p:nvSpPr>
            <p:spPr>
              <a:xfrm rot="10800000">
                <a:off x="1145381" y="2224088"/>
                <a:ext cx="401637" cy="401637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6" extrusionOk="0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92D050"/>
              </a:solidFill>
              <a:ln w="22225" cap="flat" cmpd="sng">
                <a:solidFill>
                  <a:srgbClr val="323F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endParaRPr sz="27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40;p2">
              <a:extLst>
                <a:ext uri="{FF2B5EF4-FFF2-40B4-BE49-F238E27FC236}">
                  <a16:creationId xmlns:a16="http://schemas.microsoft.com/office/drawing/2014/main" id="{A3110FC5-4605-19C9-7AB9-673D8409E6BD}"/>
                </a:ext>
              </a:extLst>
            </p:cNvPr>
            <p:cNvSpPr txBox="1"/>
            <p:nvPr/>
          </p:nvSpPr>
          <p:spPr>
            <a:xfrm>
              <a:off x="8301500" y="2040175"/>
              <a:ext cx="1011000" cy="492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137138" rIns="137138" bIns="13713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altLang="ko-KR" sz="3000" b="1" u="sng"/>
                <a:t>Lisa</a:t>
              </a:r>
              <a:endParaRPr sz="30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41;p2">
              <a:extLst>
                <a:ext uri="{FF2B5EF4-FFF2-40B4-BE49-F238E27FC236}">
                  <a16:creationId xmlns:a16="http://schemas.microsoft.com/office/drawing/2014/main" id="{01BFA175-96D8-F547-FA1D-13DC6EEE4C51}"/>
                </a:ext>
              </a:extLst>
            </p:cNvPr>
            <p:cNvSpPr txBox="1"/>
            <p:nvPr/>
          </p:nvSpPr>
          <p:spPr>
            <a:xfrm>
              <a:off x="7490600" y="2638400"/>
              <a:ext cx="2632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500"/>
              </a:pPr>
              <a:r>
                <a:rPr lang="en-US" altLang="ko-KR" sz="3750" b="1"/>
                <a:t>REST API </a:t>
              </a:r>
              <a:endParaRPr sz="37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142;p2">
            <a:extLst>
              <a:ext uri="{FF2B5EF4-FFF2-40B4-BE49-F238E27FC236}">
                <a16:creationId xmlns:a16="http://schemas.microsoft.com/office/drawing/2014/main" id="{597FA694-4CFA-EEF5-75D4-C112C4D52970}"/>
              </a:ext>
            </a:extLst>
          </p:cNvPr>
          <p:cNvGrpSpPr/>
          <p:nvPr/>
        </p:nvGrpSpPr>
        <p:grpSpPr>
          <a:xfrm>
            <a:off x="10332252" y="5929767"/>
            <a:ext cx="4961007" cy="2567556"/>
            <a:chOff x="7116768" y="4105578"/>
            <a:chExt cx="3307338" cy="1711704"/>
          </a:xfrm>
        </p:grpSpPr>
        <p:grpSp>
          <p:nvGrpSpPr>
            <p:cNvPr id="32" name="Google Shape;143;p2">
              <a:extLst>
                <a:ext uri="{FF2B5EF4-FFF2-40B4-BE49-F238E27FC236}">
                  <a16:creationId xmlns:a16="http://schemas.microsoft.com/office/drawing/2014/main" id="{3456B244-083A-6409-5436-AEA3A9E1CF8A}"/>
                </a:ext>
              </a:extLst>
            </p:cNvPr>
            <p:cNvGrpSpPr/>
            <p:nvPr/>
          </p:nvGrpSpPr>
          <p:grpSpPr>
            <a:xfrm>
              <a:off x="7116768" y="4105578"/>
              <a:ext cx="3307338" cy="1711704"/>
              <a:chOff x="1145381" y="2224088"/>
              <a:chExt cx="1902628" cy="2338393"/>
            </a:xfrm>
          </p:grpSpPr>
          <p:sp>
            <p:nvSpPr>
              <p:cNvPr id="35" name="Google Shape;144;p2">
                <a:extLst>
                  <a:ext uri="{FF2B5EF4-FFF2-40B4-BE49-F238E27FC236}">
                    <a16:creationId xmlns:a16="http://schemas.microsoft.com/office/drawing/2014/main" id="{FA74085B-6D13-39AC-3F07-55432799E82C}"/>
                  </a:ext>
                </a:extLst>
              </p:cNvPr>
              <p:cNvSpPr/>
              <p:nvPr/>
            </p:nvSpPr>
            <p:spPr>
              <a:xfrm>
                <a:off x="1187450" y="2255838"/>
                <a:ext cx="1860559" cy="2306643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8715" extrusionOk="0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chemeClr val="lt1"/>
              </a:solidFill>
              <a:ln w="22225" cap="flat" cmpd="sng">
                <a:solidFill>
                  <a:srgbClr val="323F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endParaRPr sz="27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45;p2">
                <a:extLst>
                  <a:ext uri="{FF2B5EF4-FFF2-40B4-BE49-F238E27FC236}">
                    <a16:creationId xmlns:a16="http://schemas.microsoft.com/office/drawing/2014/main" id="{F0CCC920-8155-38D0-9DEA-EA0A5C3D543D}"/>
                  </a:ext>
                </a:extLst>
              </p:cNvPr>
              <p:cNvSpPr/>
              <p:nvPr/>
            </p:nvSpPr>
            <p:spPr>
              <a:xfrm rot="10800000">
                <a:off x="1145381" y="2224088"/>
                <a:ext cx="401637" cy="401637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6" extrusionOk="0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92D050"/>
              </a:solidFill>
              <a:ln w="22225" cap="flat" cmpd="sng">
                <a:solidFill>
                  <a:srgbClr val="323F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endParaRPr sz="27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3" name="Google Shape;146;p2">
              <a:extLst>
                <a:ext uri="{FF2B5EF4-FFF2-40B4-BE49-F238E27FC236}">
                  <a16:creationId xmlns:a16="http://schemas.microsoft.com/office/drawing/2014/main" id="{FDC60BA8-E77D-AEA9-0644-2694FB056795}"/>
                </a:ext>
              </a:extLst>
            </p:cNvPr>
            <p:cNvSpPr txBox="1"/>
            <p:nvPr/>
          </p:nvSpPr>
          <p:spPr>
            <a:xfrm>
              <a:off x="8301488" y="4184125"/>
              <a:ext cx="1011000" cy="492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137138" rIns="137138" bIns="137138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000"/>
              </a:pPr>
              <a:r>
                <a:rPr lang="en-US" altLang="ko-KR" sz="3000" b="1" u="sng"/>
                <a:t>Travis</a:t>
              </a:r>
              <a:endParaRPr sz="30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47;p2">
              <a:extLst>
                <a:ext uri="{FF2B5EF4-FFF2-40B4-BE49-F238E27FC236}">
                  <a16:creationId xmlns:a16="http://schemas.microsoft.com/office/drawing/2014/main" id="{D492A142-4897-5931-44A2-806D1736928F}"/>
                </a:ext>
              </a:extLst>
            </p:cNvPr>
            <p:cNvSpPr txBox="1"/>
            <p:nvPr/>
          </p:nvSpPr>
          <p:spPr>
            <a:xfrm>
              <a:off x="7454038" y="4676725"/>
              <a:ext cx="2632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2500"/>
              </a:pPr>
              <a:r>
                <a:rPr lang="en-US" altLang="ko-KR" sz="3750" b="1">
                  <a:solidFill>
                    <a:schemeClr val="dk1"/>
                  </a:solidFill>
                </a:rPr>
                <a:t>REST API</a:t>
              </a:r>
              <a:endParaRPr sz="3750" b="1"/>
            </a:p>
          </p:txBody>
        </p:sp>
      </p:grpSp>
      <p:sp>
        <p:nvSpPr>
          <p:cNvPr id="37" name="Google Shape;148;p2">
            <a:extLst>
              <a:ext uri="{FF2B5EF4-FFF2-40B4-BE49-F238E27FC236}">
                <a16:creationId xmlns:a16="http://schemas.microsoft.com/office/drawing/2014/main" id="{16E2D684-2E02-5449-FF0B-F404BFA65612}"/>
              </a:ext>
            </a:extLst>
          </p:cNvPr>
          <p:cNvSpPr txBox="1"/>
          <p:nvPr/>
        </p:nvSpPr>
        <p:spPr>
          <a:xfrm>
            <a:off x="3188625" y="2000513"/>
            <a:ext cx="4160700" cy="8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altLang="ko-KR" sz="36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sz="3600" b="1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49;p2">
            <a:extLst>
              <a:ext uri="{FF2B5EF4-FFF2-40B4-BE49-F238E27FC236}">
                <a16:creationId xmlns:a16="http://schemas.microsoft.com/office/drawing/2014/main" id="{C10B7B2B-B9D1-CA67-2921-9A72751C4A8C}"/>
              </a:ext>
            </a:extLst>
          </p:cNvPr>
          <p:cNvSpPr txBox="1"/>
          <p:nvPr/>
        </p:nvSpPr>
        <p:spPr>
          <a:xfrm>
            <a:off x="10732407" y="2000513"/>
            <a:ext cx="4160700" cy="8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altLang="ko-KR" sz="36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sz="3600" b="1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628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687125" y="-12782278"/>
            <a:ext cx="15857281" cy="158572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 rot="2828502">
            <a:off x="9804440" y="10743801"/>
            <a:ext cx="9622380" cy="89488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52689" y="5801091"/>
            <a:ext cx="519031" cy="5190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713506">
            <a:off x="5265292" y="498944"/>
            <a:ext cx="8443422" cy="46438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52688" y="7962900"/>
            <a:ext cx="519031" cy="5190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425023" y="5801090"/>
            <a:ext cx="519031" cy="5190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803850" y="258451"/>
            <a:ext cx="4258290" cy="1543050"/>
            <a:chOff x="0" y="0"/>
            <a:chExt cx="1121525" cy="406400"/>
          </a:xfrm>
        </p:grpSpPr>
        <p:sp>
          <p:nvSpPr>
            <p:cNvPr id="10" name="Freeform 10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BD622A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20547" y="2117650"/>
            <a:ext cx="12053814" cy="160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3"/>
              </a:lnSpc>
            </a:pPr>
            <a:r>
              <a:rPr lang="en-US" sz="11875" dirty="0">
                <a:solidFill>
                  <a:srgbClr val="FFFFFF"/>
                </a:solidFill>
                <a:latin typeface="Loubag SemiBold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0782" y="5760569"/>
            <a:ext cx="4178835" cy="51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Poppins Medium Bold"/>
              </a:rPr>
              <a:t>Service 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54319" y="7962900"/>
            <a:ext cx="39066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Poppins Medium Bold"/>
              </a:rPr>
              <a:t>Demonstration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53800" y="5772449"/>
            <a:ext cx="39066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Poppins Medium Bold"/>
              </a:rPr>
              <a:t>Frontend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19497" y="9732723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021" y="172726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50783" y="172726"/>
            <a:ext cx="4400874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ExtraBold"/>
              </a:rPr>
              <a:t>Eat Pho with Kimchi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D225A6B6-EFA0-CFAD-186C-5F3B258C68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425022" y="8178711"/>
            <a:ext cx="519031" cy="519031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3FCBBD40-0C99-5DDE-FD66-93BC6F3D15C5}"/>
              </a:ext>
            </a:extLst>
          </p:cNvPr>
          <p:cNvSpPr txBox="1"/>
          <p:nvPr/>
        </p:nvSpPr>
        <p:spPr>
          <a:xfrm>
            <a:off x="11353800" y="8139812"/>
            <a:ext cx="39066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Poppins Medium Bold"/>
              </a:rPr>
              <a:t>Backend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B44038-40A4-D7EF-F585-F2C3C6344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07" y="5058140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589E88-ABA8-BAF5-3A24-FD3E68C4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247" y="2970081"/>
            <a:ext cx="2009321" cy="37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CC7FF89-0664-66C6-B4AF-D234D393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142" y="7341440"/>
            <a:ext cx="3210801" cy="168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44AEF83-461D-5622-C015-FA3B52E3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010" y="7269480"/>
            <a:ext cx="3832226" cy="17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6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8;p4">
            <a:extLst>
              <a:ext uri="{FF2B5EF4-FFF2-40B4-BE49-F238E27FC236}">
                <a16:creationId xmlns:a16="http://schemas.microsoft.com/office/drawing/2014/main" id="{3B500E94-44C9-A15F-817E-BA33CD241B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51968" y="2525217"/>
            <a:ext cx="3150902" cy="5295600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76200" dir="2700000" algn="tl" rotWithShape="0">
              <a:srgbClr val="000000">
                <a:alpha val="13730"/>
              </a:srgbClr>
            </a:outerShdw>
          </a:effec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38608">
            <a:off x="6563266" y="-306460"/>
            <a:ext cx="5758541" cy="3167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57250" y="-1006916"/>
            <a:ext cx="5000596" cy="1235986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803850" y="122069"/>
            <a:ext cx="4258290" cy="1543050"/>
            <a:chOff x="0" y="0"/>
            <a:chExt cx="1121525" cy="406400"/>
          </a:xfrm>
        </p:grpSpPr>
        <p:sp>
          <p:nvSpPr>
            <p:cNvPr id="8" name="Freeform 8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221913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953000" y="739586"/>
            <a:ext cx="8774257" cy="1099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25"/>
              </a:lnSpc>
            </a:pPr>
            <a:r>
              <a:rPr lang="en-US" sz="6000" dirty="0">
                <a:solidFill>
                  <a:srgbClr val="FFFFFF"/>
                </a:solidFill>
                <a:latin typeface="Loubag SemiBold"/>
              </a:rPr>
              <a:t>Service Introduction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15435616" y="7261177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4930042" y="3779297"/>
            <a:ext cx="4400874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ExtraBold"/>
              </a:rPr>
              <a:t>Eat Pho with Kimchi</a:t>
            </a:r>
          </a:p>
        </p:txBody>
      </p:sp>
      <p:sp>
        <p:nvSpPr>
          <p:cNvPr id="17" name="Google Shape;206;p4">
            <a:extLst>
              <a:ext uri="{FF2B5EF4-FFF2-40B4-BE49-F238E27FC236}">
                <a16:creationId xmlns:a16="http://schemas.microsoft.com/office/drawing/2014/main" id="{0445B19C-91A8-337A-7381-1560DC086E0A}"/>
              </a:ext>
            </a:extLst>
          </p:cNvPr>
          <p:cNvSpPr txBox="1"/>
          <p:nvPr/>
        </p:nvSpPr>
        <p:spPr>
          <a:xfrm>
            <a:off x="4348800" y="8284163"/>
            <a:ext cx="9590400" cy="8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pPr marL="685800"/>
            <a:r>
              <a:rPr lang="en-US" altLang="ko-KR" sz="3600" b="1">
                <a:solidFill>
                  <a:schemeClr val="dk1"/>
                </a:solidFill>
              </a:rPr>
              <a:t>Distributed Hairstyle References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207;p4">
            <a:extLst>
              <a:ext uri="{FF2B5EF4-FFF2-40B4-BE49-F238E27FC236}">
                <a16:creationId xmlns:a16="http://schemas.microsoft.com/office/drawing/2014/main" id="{37CD5751-51B8-AEF0-4309-72805F7B8BB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832" y="3202748"/>
            <a:ext cx="5462570" cy="371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09;p4">
            <a:extLst>
              <a:ext uri="{FF2B5EF4-FFF2-40B4-BE49-F238E27FC236}">
                <a16:creationId xmlns:a16="http://schemas.microsoft.com/office/drawing/2014/main" id="{BA457EE9-6A43-3B1B-4F0B-38130AB69E9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11118" y="3198716"/>
            <a:ext cx="6408362" cy="3717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31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5937">
            <a:off x="750993" y="1273211"/>
            <a:ext cx="7190698" cy="3954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843888" y="-4978013"/>
            <a:ext cx="8628523" cy="862852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784839" y="257813"/>
            <a:ext cx="4258290" cy="1543050"/>
            <a:chOff x="0" y="0"/>
            <a:chExt cx="1121525" cy="406400"/>
          </a:xfrm>
        </p:grpSpPr>
        <p:sp>
          <p:nvSpPr>
            <p:cNvPr id="8" name="Freeform 8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BD622A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06259" y="7822389"/>
            <a:ext cx="1675482" cy="167548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2602" y="2657272"/>
            <a:ext cx="73755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8"/>
              </a:lnSpc>
            </a:pPr>
            <a:r>
              <a:rPr lang="en-US" sz="5152" dirty="0">
                <a:solidFill>
                  <a:srgbClr val="FFFFFF"/>
                </a:solidFill>
                <a:latin typeface="Loubag SemiBold"/>
              </a:rPr>
              <a:t>Service 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502765"/>
            <a:ext cx="6863358" cy="82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4"/>
              </a:lnSpc>
            </a:pPr>
            <a:r>
              <a:rPr lang="en-US" sz="2346" b="1" dirty="0">
                <a:solidFill>
                  <a:srgbClr val="FFFFFF"/>
                </a:solidFill>
                <a:latin typeface="Poppins"/>
              </a:rPr>
              <a:t>Solution: </a:t>
            </a:r>
            <a:r>
              <a:rPr lang="en-US" sz="2346" dirty="0">
                <a:solidFill>
                  <a:srgbClr val="FFFFFF"/>
                </a:solidFill>
                <a:latin typeface="Poppins"/>
              </a:rPr>
              <a:t>Hair Heist (Hairstyles Sharing Platform)</a:t>
            </a:r>
          </a:p>
        </p:txBody>
      </p:sp>
      <p:pic>
        <p:nvPicPr>
          <p:cNvPr id="16" name="Google Shape;235;g1f0519f228c_1_1">
            <a:extLst>
              <a:ext uri="{FF2B5EF4-FFF2-40B4-BE49-F238E27FC236}">
                <a16:creationId xmlns:a16="http://schemas.microsoft.com/office/drawing/2014/main" id="{BE3C1C35-B277-A588-BE89-9C26DCB5FDC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75979" y="1830496"/>
            <a:ext cx="6800254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8413DC61-A242-E42A-CE4F-BC38628D45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383000" y="14044"/>
            <a:ext cx="1675482" cy="16754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35937">
            <a:off x="750993" y="1273211"/>
            <a:ext cx="7190698" cy="39548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843888" y="-4978013"/>
            <a:ext cx="8628523" cy="862852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784839" y="257813"/>
            <a:ext cx="4258290" cy="1543050"/>
            <a:chOff x="0" y="0"/>
            <a:chExt cx="1121525" cy="406400"/>
          </a:xfrm>
        </p:grpSpPr>
        <p:sp>
          <p:nvSpPr>
            <p:cNvPr id="8" name="Freeform 8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BD622A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2602" y="2657272"/>
            <a:ext cx="73755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8"/>
              </a:lnSpc>
            </a:pPr>
            <a:r>
              <a:rPr lang="en-US" sz="5152" dirty="0">
                <a:solidFill>
                  <a:srgbClr val="FFFFFF"/>
                </a:solidFill>
                <a:latin typeface="Loubag SemiBold"/>
              </a:rPr>
              <a:t>Service Introduction</a:t>
            </a:r>
          </a:p>
        </p:txBody>
      </p:sp>
      <p:pic>
        <p:nvPicPr>
          <p:cNvPr id="10" name="Google Shape;260;g1f0519f228c_1_27">
            <a:extLst>
              <a:ext uri="{FF2B5EF4-FFF2-40B4-BE49-F238E27FC236}">
                <a16:creationId xmlns:a16="http://schemas.microsoft.com/office/drawing/2014/main" id="{A826A7E5-7664-313C-B404-410612CD4CA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027" y="4713260"/>
            <a:ext cx="11071313" cy="501956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2A94A505-83F4-F4CE-59EF-C2DD8C0FB054}"/>
              </a:ext>
            </a:extLst>
          </p:cNvPr>
          <p:cNvSpPr txBox="1"/>
          <p:nvPr/>
        </p:nvSpPr>
        <p:spPr>
          <a:xfrm>
            <a:off x="-1341674" y="5167793"/>
            <a:ext cx="6863358" cy="40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4"/>
              </a:lnSpc>
            </a:pPr>
            <a:r>
              <a:rPr lang="en-US" sz="2346" b="1" dirty="0">
                <a:solidFill>
                  <a:srgbClr val="FFFFFF"/>
                </a:solidFill>
                <a:latin typeface="Poppins"/>
              </a:rPr>
              <a:t>Tech Stack</a:t>
            </a:r>
            <a:endParaRPr lang="en-US" sz="2346" dirty="0">
              <a:solidFill>
                <a:srgbClr val="FFFFFF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4995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9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665">
            <a:off x="3901399" y="2511549"/>
            <a:ext cx="10415381" cy="57284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2030" y="3923582"/>
            <a:ext cx="11443940" cy="1738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30"/>
              </a:lnSpc>
            </a:pPr>
            <a:r>
              <a:rPr lang="en-US" sz="10000" dirty="0">
                <a:solidFill>
                  <a:srgbClr val="FFFFFF"/>
                </a:solidFill>
                <a:latin typeface="Loubag SemiBold"/>
              </a:rPr>
              <a:t>Demonstration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573905" y="829238"/>
            <a:ext cx="8628523" cy="86285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19396" y="829238"/>
            <a:ext cx="3582536" cy="88548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804118" y="774448"/>
            <a:ext cx="479264" cy="5085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39945" y="6350718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07111" y="6350718"/>
            <a:ext cx="5355550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BD622A"/>
                </a:solidFill>
                <a:latin typeface="Poppins ExtraBold Bold"/>
              </a:rPr>
              <a:t>            Eat Pho with Kimchi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95422" y="773046"/>
            <a:ext cx="5249006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Poppins Medium"/>
              </a:rPr>
              <a:t>Project | 2023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77201" y="688722"/>
            <a:ext cx="4440132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Poppins Medium"/>
              </a:rPr>
              <a:t>HCMUT &amp; SKKU            </a:t>
            </a:r>
          </a:p>
        </p:txBody>
      </p:sp>
    </p:spTree>
    <p:extLst>
      <p:ext uri="{BB962C8B-B14F-4D97-AF65-F5344CB8AC3E}">
        <p14:creationId xmlns:p14="http://schemas.microsoft.com/office/powerpoint/2010/main" val="150723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6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38608">
            <a:off x="6563266" y="-306460"/>
            <a:ext cx="5758541" cy="3167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2191" y="-481095"/>
            <a:ext cx="5000596" cy="1235986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803850" y="122069"/>
            <a:ext cx="4258290" cy="1543050"/>
            <a:chOff x="0" y="0"/>
            <a:chExt cx="1121525" cy="406400"/>
          </a:xfrm>
        </p:grpSpPr>
        <p:sp>
          <p:nvSpPr>
            <p:cNvPr id="8" name="Freeform 8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221913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72191" y="8141925"/>
            <a:ext cx="7435419" cy="109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5"/>
              </a:lnSpc>
            </a:pPr>
            <a:r>
              <a:rPr lang="en-US" sz="5000" i="1" dirty="0">
                <a:solidFill>
                  <a:srgbClr val="FFFFFF"/>
                </a:solidFill>
                <a:latin typeface="Loubag SemiBold"/>
              </a:rPr>
              <a:t>Prototyping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15435616" y="7261177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4930042" y="3779297"/>
            <a:ext cx="4400874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ExtraBold"/>
              </a:rPr>
              <a:t>Eat Pho with Kimchi</a:t>
            </a:r>
          </a:p>
        </p:txBody>
      </p:sp>
      <p:pic>
        <p:nvPicPr>
          <p:cNvPr id="17" name="Google Shape;328;g1f0519f228c_2_2">
            <a:extLst>
              <a:ext uri="{FF2B5EF4-FFF2-40B4-BE49-F238E27FC236}">
                <a16:creationId xmlns:a16="http://schemas.microsoft.com/office/drawing/2014/main" id="{B5B9E454-835C-83FC-7D63-248821F9A1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6600" y="2691965"/>
            <a:ext cx="8911533" cy="627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29;g1f0519f228c_2_2">
            <a:extLst>
              <a:ext uri="{FF2B5EF4-FFF2-40B4-BE49-F238E27FC236}">
                <a16:creationId xmlns:a16="http://schemas.microsoft.com/office/drawing/2014/main" id="{F6031573-6D43-8CD6-195E-AFC405596CB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7209" y="3238500"/>
            <a:ext cx="4920677" cy="4920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598B93AE-36AF-34CF-6A15-A65A2253FFF5}"/>
              </a:ext>
            </a:extLst>
          </p:cNvPr>
          <p:cNvSpPr txBox="1"/>
          <p:nvPr/>
        </p:nvSpPr>
        <p:spPr>
          <a:xfrm>
            <a:off x="6546570" y="1045992"/>
            <a:ext cx="7435419" cy="121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5"/>
              </a:lnSpc>
            </a:pPr>
            <a:r>
              <a:rPr lang="en-US" sz="8946" dirty="0">
                <a:solidFill>
                  <a:srgbClr val="FFFFFF"/>
                </a:solidFill>
                <a:latin typeface="Loubag SemiBold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117538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6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38608">
            <a:off x="6563266" y="-306460"/>
            <a:ext cx="5758541" cy="3167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2191" y="-481095"/>
            <a:ext cx="5000596" cy="1235986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803850" y="122069"/>
            <a:ext cx="4258290" cy="1543050"/>
            <a:chOff x="0" y="0"/>
            <a:chExt cx="1121525" cy="406400"/>
          </a:xfrm>
        </p:grpSpPr>
        <p:sp>
          <p:nvSpPr>
            <p:cNvPr id="8" name="Freeform 8"/>
            <p:cNvSpPr/>
            <p:nvPr/>
          </p:nvSpPr>
          <p:spPr>
            <a:xfrm>
              <a:off x="203200" y="-326"/>
              <a:ext cx="715125" cy="407051"/>
            </a:xfrm>
            <a:custGeom>
              <a:avLst/>
              <a:gdLst/>
              <a:ahLst/>
              <a:cxnLst/>
              <a:rect l="l" t="t" r="r" b="b"/>
              <a:pathLst>
                <a:path w="715125" h="407051">
                  <a:moveTo>
                    <a:pt x="715125" y="326"/>
                  </a:moveTo>
                  <a:cubicBezTo>
                    <a:pt x="642312" y="0"/>
                    <a:pt x="574891" y="38659"/>
                    <a:pt x="538390" y="101663"/>
                  </a:cubicBezTo>
                  <a:cubicBezTo>
                    <a:pt x="501889" y="164667"/>
                    <a:pt x="501889" y="242385"/>
                    <a:pt x="538390" y="305389"/>
                  </a:cubicBezTo>
                  <a:cubicBezTo>
                    <a:pt x="574891" y="368393"/>
                    <a:pt x="642312" y="407052"/>
                    <a:pt x="7151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221913">
                <a:alpha val="9804"/>
              </a:srgbClr>
            </a:solidFill>
            <a:ln w="38100">
              <a:solidFill>
                <a:srgbClr val="FFFFFF">
                  <a:alpha val="9804"/>
                </a:srgbClr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 rot="-5400000">
            <a:off x="15435616" y="7261177"/>
            <a:ext cx="3427828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</a:rPr>
              <a:t>Presentation by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4930042" y="3779297"/>
            <a:ext cx="4400874" cy="56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ExtraBold"/>
              </a:rPr>
              <a:t>Eat Pho with Kimchi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598B93AE-36AF-34CF-6A15-A65A2253FFF5}"/>
              </a:ext>
            </a:extLst>
          </p:cNvPr>
          <p:cNvSpPr txBox="1"/>
          <p:nvPr/>
        </p:nvSpPr>
        <p:spPr>
          <a:xfrm>
            <a:off x="6546570" y="1045992"/>
            <a:ext cx="7435419" cy="121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5"/>
              </a:lnSpc>
            </a:pPr>
            <a:r>
              <a:rPr lang="en-US" sz="8946" dirty="0">
                <a:solidFill>
                  <a:srgbClr val="FFFFFF"/>
                </a:solidFill>
                <a:latin typeface="Loubag SemiBold"/>
              </a:rPr>
              <a:t>Front end</a:t>
            </a:r>
          </a:p>
        </p:txBody>
      </p:sp>
      <p:pic>
        <p:nvPicPr>
          <p:cNvPr id="4" name="Google Shape;353;g1f0519f228c_2_28">
            <a:extLst>
              <a:ext uri="{FF2B5EF4-FFF2-40B4-BE49-F238E27FC236}">
                <a16:creationId xmlns:a16="http://schemas.microsoft.com/office/drawing/2014/main" id="{21C5A6B1-67ED-BCCF-A7D8-E0799A0C19D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5512" y="2762772"/>
            <a:ext cx="6380700" cy="7000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4;g1f0519f228c_2_28">
            <a:extLst>
              <a:ext uri="{FF2B5EF4-FFF2-40B4-BE49-F238E27FC236}">
                <a16:creationId xmlns:a16="http://schemas.microsoft.com/office/drawing/2014/main" id="{0AEDB850-F454-8811-6909-DFADF9AB82F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10800" y="2679519"/>
            <a:ext cx="5615099" cy="716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41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545</Words>
  <Application>Microsoft Office PowerPoint</Application>
  <PresentationFormat>Custom</PresentationFormat>
  <Paragraphs>134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Aileron Regular</vt:lpstr>
      <vt:lpstr>Poppins</vt:lpstr>
      <vt:lpstr>Malgun Gothic</vt:lpstr>
      <vt:lpstr>Poppins Medium Bold</vt:lpstr>
      <vt:lpstr>Cheque</vt:lpstr>
      <vt:lpstr>Arial</vt:lpstr>
      <vt:lpstr>Poppins Bold</vt:lpstr>
      <vt:lpstr>Loubag SemiBold</vt:lpstr>
      <vt:lpstr>Poppins Medium</vt:lpstr>
      <vt:lpstr>Poppins ExtraBold</vt:lpstr>
      <vt:lpstr>Calibri</vt:lpstr>
      <vt:lpstr>Loubag SemiBold Bold</vt:lpstr>
      <vt:lpstr>Poppins ExtraBold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Hair Heist</dc:title>
  <cp:lastModifiedBy>Thu Nguyen</cp:lastModifiedBy>
  <cp:revision>5</cp:revision>
  <dcterms:created xsi:type="dcterms:W3CDTF">2006-08-16T00:00:00Z</dcterms:created>
  <dcterms:modified xsi:type="dcterms:W3CDTF">2023-02-07T04:43:41Z</dcterms:modified>
  <dc:identifier>DAFU4S3TCjk</dc:identifier>
</cp:coreProperties>
</file>